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5ce5cad3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5ce5cad3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5e5d0b3d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05e5d0b3d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5ce5cad3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05ce5cad3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075b9cd6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075b9cd6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091008dc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091008dc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7fb33a67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07fb33a67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5e5d0b3d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05e5d0b3d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5ce5cad3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5ce5cad3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5e5d0b3d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5e5d0b3d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5ce5cad38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5ce5cad3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5ce5cad3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5ce5cad3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5ce5cad3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5ce5cad3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5ce5cad3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05ce5cad3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7e1e1f2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7e1e1f2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75b9cd6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075b9cd6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support@niseowongerav.com" TargetMode="External"/><Relationship Id="rId4" Type="http://schemas.openxmlformats.org/officeDocument/2006/relationships/hyperlink" Target="mailto:Brandon@nisewongerav.com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0" y="2944300"/>
            <a:ext cx="56742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Troubleshooting &amp; Guides</a:t>
            </a:r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800" y="1670000"/>
            <a:ext cx="3232350" cy="32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1400" y="153625"/>
            <a:ext cx="3232350" cy="192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Power Issues?</a:t>
            </a:r>
            <a:endParaRPr sz="2600"/>
          </a:p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1061475" y="1307850"/>
            <a:ext cx="7601100" cy="3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 POWER?   What to do?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Check rocker switch and power cable on the panel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Confirm the electrical outlet is working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Try </a:t>
            </a:r>
            <a:r>
              <a:rPr lang="en" sz="1800"/>
              <a:t>power cycle</a:t>
            </a:r>
            <a:r>
              <a:rPr lang="en" sz="1800"/>
              <a:t>!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Try changing inputs to make sure not signal issue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Is the button powered or not? Does the power button change color when you press it? Red to white LED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If truly no power, likely hotswap, send ticket to NAVC and indicate you tested for power</a:t>
            </a:r>
            <a:endParaRPr sz="1800"/>
          </a:p>
        </p:txBody>
      </p:sp>
      <p:pic>
        <p:nvPicPr>
          <p:cNvPr id="223" name="Google Shape;2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625" y="473975"/>
            <a:ext cx="1350275" cy="11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 b="24870" l="39837" r="36857" t="18747"/>
          <a:stretch/>
        </p:blipFill>
        <p:spPr>
          <a:xfrm>
            <a:off x="7318939" y="473968"/>
            <a:ext cx="593691" cy="1853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1100900" y="1236250"/>
            <a:ext cx="7224900" cy="33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Is the panel connected via hardwire or Wifi?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Ethernet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Make sure the data drop is live, you can do this with your laptop.</a:t>
            </a:r>
            <a:endParaRPr sz="17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Connect your laptop to the data drop in question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Look for the Ethernet symbol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Check quality of Cat6 cables(network cable) you can test this with your laptop as well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WIFI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Check panel settings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Check the wifi module on the panel (usually on the bottom of the panel, or plugged into a usb port on the back of non-touch panels)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Confirm login credentials (Domain, Identity, Password)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231" name="Google Shape;2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750" y="288800"/>
            <a:ext cx="1326150" cy="13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375" y="288799"/>
            <a:ext cx="1410900" cy="14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Devices</a:t>
            </a:r>
            <a:endParaRPr/>
          </a:p>
        </p:txBody>
      </p:sp>
      <p:sp>
        <p:nvSpPr>
          <p:cNvPr id="238" name="Google Shape;238;p24"/>
          <p:cNvSpPr txBox="1"/>
          <p:nvPr>
            <p:ph idx="1" type="body"/>
          </p:nvPr>
        </p:nvSpPr>
        <p:spPr>
          <a:xfrm>
            <a:off x="1130425" y="995625"/>
            <a:ext cx="7206000" cy="3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Micro PC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Problems can relate to the </a:t>
            </a:r>
            <a:r>
              <a:rPr lang="en" sz="1500"/>
              <a:t>previous</a:t>
            </a:r>
            <a:r>
              <a:rPr lang="en" sz="1500"/>
              <a:t> topics discussed USB drivers, cables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Hovercam, Webcams not functioning?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First thing to check: Is the USB from Micro PC to panel connected?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Try to use proper cabling when plugging up cameras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Make sure device is powered and tested (you can do this on the </a:t>
            </a:r>
            <a:r>
              <a:rPr lang="en" sz="1500"/>
              <a:t>camera</a:t>
            </a:r>
            <a:r>
              <a:rPr lang="en" sz="1500"/>
              <a:t> app)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Mouse and Keyboard not functioning?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First thing to check: Is the USB from Micro PC to panel connected?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USB dongle plugged into Micro PC OR front of panel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>
            <p:ph type="title"/>
          </p:nvPr>
        </p:nvSpPr>
        <p:spPr>
          <a:xfrm>
            <a:off x="1108850" y="393750"/>
            <a:ext cx="7839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“Power Wash” - Factory Reset</a:t>
            </a:r>
            <a:endParaRPr/>
          </a:p>
        </p:txBody>
      </p:sp>
      <p:sp>
        <p:nvSpPr>
          <p:cNvPr id="244" name="Google Shape;244;p25"/>
          <p:cNvSpPr txBox="1"/>
          <p:nvPr>
            <p:ph idx="1" type="body"/>
          </p:nvPr>
        </p:nvSpPr>
        <p:spPr>
          <a:xfrm>
            <a:off x="1108850" y="885250"/>
            <a:ext cx="7599000" cy="40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Factory Reset</a:t>
            </a:r>
            <a:endParaRPr sz="1700"/>
          </a:p>
          <a:p>
            <a:pPr indent="-323850" lvl="1" marL="914400" rtl="0" algn="l">
              <a:spcBef>
                <a:spcPts val="120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Go to command and take note of panels name for re-enrollment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AutoNum type="romanLcPeriod"/>
            </a:pPr>
            <a:r>
              <a:rPr lang="en" sz="1500"/>
              <a:t>THIS PANEL WILL BE UNENROLLED FROM COMMAND  IF RESET!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Press the “input” button the immediately press “1-3-7-9”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Very first “Init panel” option then press confirm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Allow 5-15 minutes for panel to reset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Add back to command, settings  and update collage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AutoNum type="romanLcPeriod"/>
            </a:pPr>
            <a:r>
              <a:rPr lang="en" sz="1500"/>
              <a:t>See next slide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U</a:t>
            </a:r>
            <a:r>
              <a:rPr lang="en" sz="1500">
                <a:latin typeface="Lato"/>
                <a:ea typeface="Lato"/>
                <a:cs typeface="Lato"/>
                <a:sym typeface="Lato"/>
              </a:rPr>
              <a:t>pdate Settings after Factory Reset</a:t>
            </a:r>
            <a:endParaRPr/>
          </a:p>
        </p:txBody>
      </p:sp>
      <p:sp>
        <p:nvSpPr>
          <p:cNvPr id="250" name="Google Shape;250;p26"/>
          <p:cNvSpPr txBox="1"/>
          <p:nvPr>
            <p:ph idx="1" type="body"/>
          </p:nvPr>
        </p:nvSpPr>
        <p:spPr>
          <a:xfrm>
            <a:off x="1275900" y="964300"/>
            <a:ext cx="70389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Panel Settings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GOOGLE SETUP ON CLEARTOUCH PANEL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Panel will pull up google welcome screen (Hi there screen) press “start”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next screen press “dont copy”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Then “skip” Google sign in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Scroll down through setting preferences then press “skip” then “skip anyway”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Press “Skip” for pin setup then “Skip anyway”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SKIP THE PANEL PIN SETUP SECTION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Set volume of panel output to 100% in the main control panel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b="1" i="1" lang="en">
                <a:latin typeface="Arial"/>
                <a:ea typeface="Arial"/>
                <a:cs typeface="Arial"/>
                <a:sym typeface="Arial"/>
              </a:rPr>
              <a:t>Change display setting to “BRIGHT”</a:t>
            </a:r>
            <a:endParaRPr b="1" i="1"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Remote control for panel; Hit “Input 1379” to access panel menu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Go to Android Setting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Change No Signal Poweroff - Off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Go to Remote Control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3" marL="18288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Set Wake-On-LAN to 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Create name of panel device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HCS to provide Nisewonger AV ID naming string (ex: FES - 100)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Command app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Collage-make sure it is updated version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Command application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Enter organization code (613673) and email address (els@hallco.org)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Enter device name of panel (FES - Room #)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Check settings of Collage app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Change device name inside application to match Command device name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Menu- switch mode- turn permission mode 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Disable Chomecast device support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Disable Airplay device support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797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Disable Miracast device support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2"/>
              <a:t>Still haven’t solved the problem!?</a:t>
            </a:r>
            <a:endParaRPr sz="26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"/>
          <p:cNvSpPr txBox="1"/>
          <p:nvPr>
            <p:ph idx="1" type="body"/>
          </p:nvPr>
        </p:nvSpPr>
        <p:spPr>
          <a:xfrm>
            <a:off x="1297500" y="1146000"/>
            <a:ext cx="7038900" cy="3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Call or email support!  Both Cleartouch and NAVC are  always here to answer any questions.</a:t>
            </a:r>
            <a:endParaRPr sz="9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Submit a ticket within Incident IQ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Please provide the following information</a:t>
            </a:r>
            <a:endParaRPr sz="1600"/>
          </a:p>
          <a:p>
            <a:pPr indent="-330200" lvl="2" marL="1371600" rtl="0" algn="l">
              <a:spcBef>
                <a:spcPts val="120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School Name &amp; Room Number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Serial Number of the Panel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Model of the Panel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 brief description of the issue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Troubleshooting steps that have been performed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/>
          <p:nvPr>
            <p:ph type="title"/>
          </p:nvPr>
        </p:nvSpPr>
        <p:spPr>
          <a:xfrm>
            <a:off x="12252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&amp; 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Contact Information</a:t>
            </a:r>
            <a:endParaRPr u="sng"/>
          </a:p>
        </p:txBody>
      </p:sp>
      <p:sp>
        <p:nvSpPr>
          <p:cNvPr id="262" name="Google Shape;262;p28"/>
          <p:cNvSpPr txBox="1"/>
          <p:nvPr>
            <p:ph idx="1" type="body"/>
          </p:nvPr>
        </p:nvSpPr>
        <p:spPr>
          <a:xfrm>
            <a:off x="1225200" y="1494163"/>
            <a:ext cx="3346800" cy="1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/>
              <a:t>Brandon Hemphill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/>
              <a:t>Cell: 770-417-6561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/>
              <a:t>Office: 770-338-0335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/>
              <a:t>Support Email: 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 u="sng">
                <a:solidFill>
                  <a:schemeClr val="hlink"/>
                </a:solidFill>
                <a:hlinkClick r:id="rId3"/>
              </a:rPr>
              <a:t>support@niseowongerav.com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/>
              <a:t>Work Direct Email: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 u="sng">
                <a:solidFill>
                  <a:schemeClr val="hlink"/>
                </a:solidFill>
                <a:hlinkClick r:id="rId4"/>
              </a:rPr>
              <a:t>Brandon@nisewongerav.com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202"/>
          </a:p>
        </p:txBody>
      </p:sp>
      <p:sp>
        <p:nvSpPr>
          <p:cNvPr id="263" name="Google Shape;263;p28"/>
          <p:cNvSpPr txBox="1"/>
          <p:nvPr>
            <p:ph idx="1" type="body"/>
          </p:nvPr>
        </p:nvSpPr>
        <p:spPr>
          <a:xfrm>
            <a:off x="4572000" y="2017350"/>
            <a:ext cx="3346800" cy="1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/>
              <a:t>Cleartouch Tech Support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/>
              <a:t>864-643-5045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2"/>
              <a:t>it@getcleartouch.com</a:t>
            </a:r>
            <a:endParaRPr sz="150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202"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8673" y="1195300"/>
            <a:ext cx="4372425" cy="7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0150" y="3351813"/>
            <a:ext cx="1603638" cy="160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658025" y="130575"/>
            <a:ext cx="33465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Panel Overview</a:t>
            </a:r>
            <a:endParaRPr sz="3000"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3357550" y="2737350"/>
            <a:ext cx="3096900" cy="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A+ Models</a:t>
            </a:r>
            <a:endParaRPr/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5637775" y="650525"/>
            <a:ext cx="1025100" cy="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K+ Models</a:t>
            </a:r>
            <a:endParaRPr/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275" y="3113238"/>
            <a:ext cx="3171600" cy="196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630600" y="1705225"/>
            <a:ext cx="21405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NIO Models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(Non-Touch Cleartouch)</a:t>
            </a:r>
            <a:endParaRPr/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7512" y="1890500"/>
            <a:ext cx="4146276" cy="414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7100" y="1026425"/>
            <a:ext cx="3883500" cy="198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>
            <p:ph type="title"/>
          </p:nvPr>
        </p:nvSpPr>
        <p:spPr>
          <a:xfrm>
            <a:off x="1120175" y="279225"/>
            <a:ext cx="52500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 Ports</a:t>
            </a:r>
            <a:endParaRPr/>
          </a:p>
        </p:txBody>
      </p: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2203575" y="1425052"/>
            <a:ext cx="12231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100" u="sng"/>
              <a:t>6086A+</a:t>
            </a:r>
            <a:endParaRPr b="1" sz="2100" u="sng"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130550" y="1709450"/>
            <a:ext cx="16563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u="sng"/>
              <a:t>55 NIO (Non-touch)</a:t>
            </a:r>
            <a:endParaRPr b="1" u="sng"/>
          </a:p>
        </p:txBody>
      </p:sp>
      <p:sp>
        <p:nvSpPr>
          <p:cNvPr id="155" name="Google Shape;155;p15"/>
          <p:cNvSpPr txBox="1"/>
          <p:nvPr/>
        </p:nvSpPr>
        <p:spPr>
          <a:xfrm>
            <a:off x="130550" y="1911413"/>
            <a:ext cx="16563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HDMI Input: 2 </a:t>
            </a:r>
            <a:endParaRPr sz="1100">
              <a:solidFill>
                <a:schemeClr val="lt1"/>
              </a:solidFill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HDMI Output: 1 </a:t>
            </a:r>
            <a:endParaRPr sz="1100">
              <a:solidFill>
                <a:schemeClr val="lt1"/>
              </a:solidFill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USB 2.0: 2 </a:t>
            </a:r>
            <a:endParaRPr sz="1100">
              <a:solidFill>
                <a:schemeClr val="lt1"/>
              </a:solidFill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USB 3.0: 1 </a:t>
            </a:r>
            <a:endParaRPr sz="1100">
              <a:solidFill>
                <a:schemeClr val="lt1"/>
              </a:solidFill>
            </a:endParaRPr>
          </a:p>
          <a:p>
            <a:pPr indent="-18415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</a:rPr>
              <a:t>USB-C: 1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Reminder you will need a wireless keyboard/mouse to troubleshoot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2102525" y="2159400"/>
            <a:ext cx="2016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HDMI Input 3</a:t>
            </a:r>
            <a:endParaRPr sz="900">
              <a:solidFill>
                <a:schemeClr val="lt1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HDMI Output 1</a:t>
            </a:r>
            <a:endParaRPr sz="900">
              <a:solidFill>
                <a:schemeClr val="lt1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USB 2.0 1</a:t>
            </a:r>
            <a:endParaRPr sz="900">
              <a:solidFill>
                <a:schemeClr val="lt1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USB 3.0 4 Front ×2, Rear ×2</a:t>
            </a:r>
            <a:endParaRPr sz="900">
              <a:solidFill>
                <a:schemeClr val="lt1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USB Type-C Input 3</a:t>
            </a:r>
            <a:endParaRPr sz="900">
              <a:solidFill>
                <a:schemeClr val="lt1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Top input camera only</a:t>
            </a:r>
            <a:endParaRPr sz="900">
              <a:solidFill>
                <a:schemeClr val="lt1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USB Type-C Output 1</a:t>
            </a:r>
            <a:endParaRPr sz="900">
              <a:solidFill>
                <a:schemeClr val="lt1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Touch 2.0 2</a:t>
            </a:r>
            <a:endParaRPr sz="900">
              <a:solidFill>
                <a:schemeClr val="lt1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Displayport</a:t>
            </a:r>
            <a:r>
              <a:rPr lang="en" sz="900">
                <a:solidFill>
                  <a:schemeClr val="lt1"/>
                </a:solidFill>
              </a:rPr>
              <a:t> Input 1</a:t>
            </a:r>
            <a:endParaRPr sz="900">
              <a:solidFill>
                <a:schemeClr val="lt1"/>
              </a:solidFill>
            </a:endParaRPr>
          </a:p>
          <a:p>
            <a:pPr indent="-17145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5740625" y="2103700"/>
            <a:ext cx="1711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HDMI Output (Configurable) 1</a:t>
            </a:r>
            <a:endParaRPr sz="900">
              <a:solidFill>
                <a:schemeClr val="lt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 USB 2.0 1</a:t>
            </a:r>
            <a:endParaRPr sz="900">
              <a:solidFill>
                <a:schemeClr val="lt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 USB 3.0 4</a:t>
            </a:r>
            <a:endParaRPr sz="900">
              <a:solidFill>
                <a:schemeClr val="lt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 Touch Output 2</a:t>
            </a:r>
            <a:endParaRPr sz="900">
              <a:solidFill>
                <a:schemeClr val="lt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 USB C</a:t>
            </a:r>
            <a:endParaRPr sz="900">
              <a:solidFill>
                <a:schemeClr val="lt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n" sz="900">
                <a:solidFill>
                  <a:schemeClr val="lt1"/>
                </a:solidFill>
              </a:rPr>
              <a:t> HDMI Input 3</a:t>
            </a:r>
            <a:endParaRPr sz="900">
              <a:solidFill>
                <a:schemeClr val="lt1"/>
              </a:solidFill>
            </a:endParaRPr>
          </a:p>
          <a:p>
            <a:pPr indent="2857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 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58" name="Google Shape;158;p15"/>
          <p:cNvSpPr txBox="1"/>
          <p:nvPr>
            <p:ph idx="1" type="body"/>
          </p:nvPr>
        </p:nvSpPr>
        <p:spPr>
          <a:xfrm>
            <a:off x="6002071" y="1425045"/>
            <a:ext cx="1313700" cy="6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 u="sng"/>
              <a:t>6086K+</a:t>
            </a:r>
            <a:endParaRPr b="1" sz="2000" u="sng"/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3">
            <a:alphaModFix/>
          </a:blip>
          <a:srcRect b="4029" l="39606" r="39528" t="8557"/>
          <a:stretch/>
        </p:blipFill>
        <p:spPr>
          <a:xfrm>
            <a:off x="8200939" y="891843"/>
            <a:ext cx="762828" cy="336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4">
            <a:alphaModFix/>
          </a:blip>
          <a:srcRect b="24870" l="39837" r="36857" t="18747"/>
          <a:stretch/>
        </p:blipFill>
        <p:spPr>
          <a:xfrm>
            <a:off x="4118714" y="2247543"/>
            <a:ext cx="593691" cy="185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5">
            <a:alphaModFix/>
          </a:blip>
          <a:srcRect b="34566" l="2008" r="4156" t="43084"/>
          <a:stretch/>
        </p:blipFill>
        <p:spPr>
          <a:xfrm>
            <a:off x="2203574" y="4409676"/>
            <a:ext cx="3631375" cy="6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 rotWithShape="1">
          <a:blip r:embed="rId6">
            <a:alphaModFix/>
          </a:blip>
          <a:srcRect b="9093" l="36174" r="41506" t="3218"/>
          <a:stretch/>
        </p:blipFill>
        <p:spPr>
          <a:xfrm>
            <a:off x="4984841" y="853186"/>
            <a:ext cx="850111" cy="3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7">
            <a:alphaModFix/>
          </a:blip>
          <a:srcRect b="5493" l="25869" r="49998" t="4302"/>
          <a:stretch/>
        </p:blipFill>
        <p:spPr>
          <a:xfrm rot="-5400000">
            <a:off x="7165174" y="3156041"/>
            <a:ext cx="708760" cy="314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4">
            <a:alphaModFix/>
          </a:blip>
          <a:srcRect b="24870" l="39838" r="36855" t="18747"/>
          <a:stretch/>
        </p:blipFill>
        <p:spPr>
          <a:xfrm>
            <a:off x="7345434" y="2240919"/>
            <a:ext cx="591437" cy="1845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 txBox="1"/>
          <p:nvPr/>
        </p:nvSpPr>
        <p:spPr>
          <a:xfrm>
            <a:off x="4915825" y="788025"/>
            <a:ext cx="122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Side Panel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2203574" y="4339462"/>
            <a:ext cx="122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Bottom Panel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8200939" y="853175"/>
            <a:ext cx="122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Side Panel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6047385" y="4322916"/>
            <a:ext cx="122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Bottom Panel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4030715" y="2159395"/>
            <a:ext cx="122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Bottom Panel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7270484" y="2153189"/>
            <a:ext cx="122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Bottom Panel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1" name="Google Shape;171;p15"/>
          <p:cNvCxnSpPr/>
          <p:nvPr/>
        </p:nvCxnSpPr>
        <p:spPr>
          <a:xfrm>
            <a:off x="5885150" y="788025"/>
            <a:ext cx="9000" cy="429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15"/>
          <p:cNvCxnSpPr/>
          <p:nvPr/>
        </p:nvCxnSpPr>
        <p:spPr>
          <a:xfrm>
            <a:off x="2016400" y="903900"/>
            <a:ext cx="9000" cy="4198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type="title"/>
          </p:nvPr>
        </p:nvSpPr>
        <p:spPr>
          <a:xfrm>
            <a:off x="1081000" y="161625"/>
            <a:ext cx="7839300" cy="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22"/>
              <a:t>Quick Troubleshooting Guide</a:t>
            </a:r>
            <a:endParaRPr b="1" sz="2822"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1099575" y="761025"/>
            <a:ext cx="7227600" cy="42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/>
              <a:t>If possible bring with you:</a:t>
            </a:r>
            <a:endParaRPr sz="2100"/>
          </a:p>
          <a:p>
            <a:pPr indent="-32194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Laptop</a:t>
            </a:r>
            <a:endParaRPr sz="2100"/>
          </a:p>
          <a:p>
            <a:pPr indent="-3219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HDMI cable</a:t>
            </a:r>
            <a:endParaRPr sz="2100"/>
          </a:p>
          <a:p>
            <a:pPr indent="-3219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USB A to B or USB C cable</a:t>
            </a:r>
            <a:endParaRPr sz="2100"/>
          </a:p>
          <a:p>
            <a:pPr indent="-32194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100"/>
              <a:t>Power</a:t>
            </a:r>
            <a:endParaRPr sz="2100"/>
          </a:p>
          <a:p>
            <a:pPr indent="-3219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100"/>
              <a:t>Turn off </a:t>
            </a:r>
            <a:r>
              <a:rPr lang="en" sz="2100"/>
              <a:t>Micro PC</a:t>
            </a:r>
            <a:endParaRPr sz="2100"/>
          </a:p>
          <a:p>
            <a:pPr indent="-3219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100"/>
              <a:t>Power Cycle</a:t>
            </a:r>
            <a:r>
              <a:rPr lang="en" sz="2100"/>
              <a:t> Cleartouch Panel (rocker switch)</a:t>
            </a:r>
            <a:endParaRPr sz="2100"/>
          </a:p>
          <a:p>
            <a:pPr indent="-3219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100"/>
              <a:t>Restart </a:t>
            </a:r>
            <a:r>
              <a:rPr lang="en" sz="2100"/>
              <a:t>Micro PC</a:t>
            </a:r>
            <a:endParaRPr sz="2100"/>
          </a:p>
          <a:p>
            <a:pPr indent="-32194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100"/>
              <a:t>Did that fix it?  If so, great and you are done!</a:t>
            </a:r>
            <a:endParaRPr sz="2100"/>
          </a:p>
          <a:p>
            <a:pPr indent="-32194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100"/>
              <a:t>Make sure system firmware is updated</a:t>
            </a:r>
            <a:endParaRPr sz="2100"/>
          </a:p>
          <a:p>
            <a:pPr indent="-31305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900"/>
              <a:t>FIRMWARE: Android settings-&gt;system-&gt;system update</a:t>
            </a:r>
            <a:endParaRPr sz="1900"/>
          </a:p>
          <a:p>
            <a:pPr indent="-31305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476"/>
              <a:buAutoNum type="alphaLcPeriod"/>
            </a:pPr>
            <a:r>
              <a:rPr lang="en" sz="2100"/>
              <a:t>Did that fix it?  If so, great and you are done!</a:t>
            </a:r>
            <a:endParaRPr sz="2100"/>
          </a:p>
          <a:p>
            <a:pPr indent="-32194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100"/>
              <a:t>Check all cables going into panel - HDMI and USB</a:t>
            </a:r>
            <a:endParaRPr sz="2100"/>
          </a:p>
          <a:p>
            <a:pPr indent="-321944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100"/>
              <a:t>Did that fix it?  If so, great and you are done!</a:t>
            </a:r>
            <a:endParaRPr sz="2100"/>
          </a:p>
          <a:p>
            <a:pPr indent="-32194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100"/>
              <a:t>Determine what Category Issue you are experiencing - see following slides</a:t>
            </a:r>
            <a:endParaRPr sz="2100"/>
          </a:p>
          <a:p>
            <a:pPr indent="-32194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100"/>
              <a:t>Factory Reset - kind of like a power wash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00"/>
                </a:solidFill>
              </a:rPr>
              <a:t>Still not working… Submit a support ticket to your TST ASAP!</a:t>
            </a:r>
            <a:endParaRPr sz="2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type="title"/>
          </p:nvPr>
        </p:nvSpPr>
        <p:spPr>
          <a:xfrm>
            <a:off x="1522900" y="4243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&amp; ISOLATING THE ISSUE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KEY CATEGORIES</a:t>
            </a:r>
            <a:endParaRPr/>
          </a:p>
        </p:txBody>
      </p:sp>
      <p:sp>
        <p:nvSpPr>
          <p:cNvPr id="184" name="Google Shape;184;p17"/>
          <p:cNvSpPr txBox="1"/>
          <p:nvPr>
            <p:ph idx="1" type="body"/>
          </p:nvPr>
        </p:nvSpPr>
        <p:spPr>
          <a:xfrm>
            <a:off x="1025775" y="1839775"/>
            <a:ext cx="7188600" cy="3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Touch</a:t>
            </a:r>
            <a:endParaRPr sz="24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Audio &amp; Video</a:t>
            </a:r>
            <a:endParaRPr sz="24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Power</a:t>
            </a:r>
            <a:endParaRPr sz="24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Network</a:t>
            </a:r>
            <a:endParaRPr sz="2400"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External Devices (PC, Cameras, etc)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58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17">
                <a:solidFill>
                  <a:srgbClr val="FF0000"/>
                </a:solidFill>
              </a:rPr>
              <a:t>Even if you can’t resolve the issue, information gathered while troubleshooting is key!</a:t>
            </a:r>
            <a:endParaRPr sz="2117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/>
          <p:nvPr>
            <p:ph type="title"/>
          </p:nvPr>
        </p:nvSpPr>
        <p:spPr>
          <a:xfrm>
            <a:off x="1297500" y="3103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33"/>
              <a:t>NO TOUCH!</a:t>
            </a:r>
            <a:endParaRPr sz="2733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now…???</a:t>
            </a:r>
            <a:endParaRPr/>
          </a:p>
        </p:txBody>
      </p:sp>
      <p:sp>
        <p:nvSpPr>
          <p:cNvPr id="190" name="Google Shape;190;p18"/>
          <p:cNvSpPr txBox="1"/>
          <p:nvPr>
            <p:ph idx="1" type="body"/>
          </p:nvPr>
        </p:nvSpPr>
        <p:spPr>
          <a:xfrm>
            <a:off x="1297500" y="1350350"/>
            <a:ext cx="5472300" cy="3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Touch Issue for </a:t>
            </a:r>
            <a:r>
              <a:rPr lang="en" sz="1600"/>
              <a:t>Micro PC</a:t>
            </a:r>
            <a:r>
              <a:rPr lang="en" sz="1600"/>
              <a:t> ONLY</a:t>
            </a:r>
            <a:endParaRPr sz="1600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00"/>
              <a:t>Check cables; look for loose connections</a:t>
            </a:r>
            <a:endParaRPr sz="1400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00"/>
              <a:t>Check Cleartouch remote (Red button if pressed can turn off touch to the panel)</a:t>
            </a:r>
            <a:endParaRPr sz="1400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00"/>
              <a:t>Check USB port on PC (2.0 or 3.0)</a:t>
            </a:r>
            <a:endParaRPr sz="1400"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400"/>
              <a:t>Use 3.0 ports if possible (Blue)</a:t>
            </a:r>
            <a:endParaRPr sz="1400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00"/>
              <a:t>USB drivers on </a:t>
            </a:r>
            <a:r>
              <a:rPr lang="en" sz="1400"/>
              <a:t>Micro PC</a:t>
            </a:r>
            <a:r>
              <a:rPr lang="en" sz="1400"/>
              <a:t> - Are they up to date?</a:t>
            </a:r>
            <a:endParaRPr sz="1400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00"/>
              <a:t>Have you tested with your own laptop?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258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Touch Issue for BOTH Micro PC and Android</a:t>
            </a:r>
            <a:endParaRPr sz="1600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00"/>
              <a:t>Power Cycle the panel</a:t>
            </a:r>
            <a:endParaRPr sz="1400"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400"/>
              <a:t>Rocker switch OR Unplug power cable</a:t>
            </a:r>
            <a:endParaRPr sz="1400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00"/>
              <a:t>Factory Reset</a:t>
            </a:r>
            <a:endParaRPr sz="1400"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400"/>
              <a:t>How do you do that?  </a:t>
            </a:r>
            <a:endParaRPr/>
          </a:p>
        </p:txBody>
      </p:sp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 b="34566" l="6611" r="88550" t="49220"/>
          <a:stretch/>
        </p:blipFill>
        <p:spPr>
          <a:xfrm>
            <a:off x="5607875" y="661501"/>
            <a:ext cx="365476" cy="9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/>
          <p:cNvPicPr preferRelativeResize="0"/>
          <p:nvPr/>
        </p:nvPicPr>
        <p:blipFill rotWithShape="1">
          <a:blip r:embed="rId4">
            <a:alphaModFix/>
          </a:blip>
          <a:srcRect b="61710" l="39606" r="44737" t="26707"/>
          <a:stretch/>
        </p:blipFill>
        <p:spPr>
          <a:xfrm rot="-5400000">
            <a:off x="5936274" y="773024"/>
            <a:ext cx="937252" cy="7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0000" y="2206276"/>
            <a:ext cx="2069401" cy="220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type="title"/>
          </p:nvPr>
        </p:nvSpPr>
        <p:spPr>
          <a:xfrm>
            <a:off x="1252575" y="1996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Audio &amp; Video</a:t>
            </a:r>
            <a:endParaRPr sz="2800"/>
          </a:p>
        </p:txBody>
      </p:sp>
      <p:sp>
        <p:nvSpPr>
          <p:cNvPr id="199" name="Google Shape;199;p19"/>
          <p:cNvSpPr txBox="1"/>
          <p:nvPr>
            <p:ph idx="1" type="body"/>
          </p:nvPr>
        </p:nvSpPr>
        <p:spPr>
          <a:xfrm>
            <a:off x="1166825" y="1238250"/>
            <a:ext cx="63024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93"/>
              <a:buNone/>
            </a:pPr>
            <a:r>
              <a:rPr lang="en" sz="1900"/>
              <a:t>NO AUDIO AT ALL</a:t>
            </a:r>
            <a:endParaRPr sz="1900"/>
          </a:p>
          <a:p>
            <a:pPr indent="-337639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717"/>
              <a:buChar char="●"/>
            </a:pPr>
            <a:r>
              <a:rPr lang="en" sz="1717"/>
              <a:t>Check cables</a:t>
            </a:r>
            <a:endParaRPr sz="1717"/>
          </a:p>
          <a:p>
            <a:pPr indent="-337639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17"/>
              <a:buChar char="●"/>
            </a:pPr>
            <a:r>
              <a:rPr lang="en" sz="1717"/>
              <a:t>Check PC - may be muted</a:t>
            </a:r>
            <a:endParaRPr sz="1717"/>
          </a:p>
          <a:p>
            <a:pPr indent="-337639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17"/>
              <a:buChar char="●"/>
            </a:pPr>
            <a:r>
              <a:rPr lang="en" sz="1717"/>
              <a:t>Check Panel audio - volume may be way down</a:t>
            </a:r>
            <a:endParaRPr sz="1717"/>
          </a:p>
          <a:p>
            <a:pPr indent="-337639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17"/>
              <a:buChar char="●"/>
            </a:pPr>
            <a:r>
              <a:rPr lang="en" sz="1717"/>
              <a:t>Youtube, Spotify and other apps - check volume</a:t>
            </a:r>
            <a:endParaRPr sz="1717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900"/>
              <a:t>AUDIO FROM PC BUT NOT PANEL</a:t>
            </a:r>
            <a:endParaRPr sz="1900"/>
          </a:p>
          <a:p>
            <a:pPr indent="-337639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717"/>
              <a:buChar char="●"/>
            </a:pPr>
            <a:r>
              <a:rPr lang="en" sz="1717"/>
              <a:t>Check output device in sound settings of PC </a:t>
            </a:r>
            <a:endParaRPr sz="1717"/>
          </a:p>
          <a:p>
            <a:pPr indent="-337639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17"/>
              <a:buChar char="○"/>
            </a:pPr>
            <a:r>
              <a:rPr lang="en" sz="1717"/>
              <a:t>Look for “PC Monitor”</a:t>
            </a:r>
            <a:endParaRPr sz="1717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500"/>
          </a:p>
        </p:txBody>
      </p:sp>
      <p:pic>
        <p:nvPicPr>
          <p:cNvPr id="200" name="Google Shape;2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700" y="3134300"/>
            <a:ext cx="484525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900" y="1609275"/>
            <a:ext cx="484525" cy="4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>
            <p:ph type="title"/>
          </p:nvPr>
        </p:nvSpPr>
        <p:spPr>
          <a:xfrm>
            <a:off x="1252575" y="335000"/>
            <a:ext cx="70389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Audio &amp; Video</a:t>
            </a:r>
            <a:endParaRPr sz="2800"/>
          </a:p>
        </p:txBody>
      </p:sp>
      <p:sp>
        <p:nvSpPr>
          <p:cNvPr id="207" name="Google Shape;207;p20"/>
          <p:cNvSpPr txBox="1"/>
          <p:nvPr/>
        </p:nvSpPr>
        <p:spPr>
          <a:xfrm>
            <a:off x="971075" y="989000"/>
            <a:ext cx="5717400" cy="4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VIDEO SIGNAL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8589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17"/>
              <a:buFont typeface="Lato"/>
              <a:buChar char="●"/>
            </a:pP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Check panel input and check if </a:t>
            </a: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micro PC</a:t>
            </a: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 powered</a:t>
            </a:r>
            <a:endParaRPr sz="141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858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7"/>
              <a:buFont typeface="Lato"/>
              <a:buChar char="●"/>
            </a:pP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Check HDMI cable from </a:t>
            </a: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micro PC</a:t>
            </a: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 panel</a:t>
            </a:r>
            <a:endParaRPr sz="141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858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7"/>
              <a:buFont typeface="Lato"/>
              <a:buChar char="●"/>
            </a:pP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Are you on the correct panel input?</a:t>
            </a:r>
            <a:endParaRPr sz="141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858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7"/>
              <a:buFont typeface="Lato"/>
              <a:buChar char="●"/>
            </a:pP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 the Android side showing video?</a:t>
            </a:r>
            <a:endParaRPr sz="141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HAVE A VIDEO SIGNAL, BUT IT’S NOT GOOD (DISTORTION OR STATIC)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8589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17"/>
              <a:buFont typeface="Lato"/>
              <a:buChar char="●"/>
            </a:pP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Check cables and ports</a:t>
            </a:r>
            <a:endParaRPr sz="141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858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7"/>
              <a:buFont typeface="Lato"/>
              <a:buChar char="●"/>
            </a:pP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Swap HDMI cable if you have it</a:t>
            </a:r>
            <a:endParaRPr sz="141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8589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7"/>
              <a:buFont typeface="Lato"/>
              <a:buChar char="●"/>
            </a:pP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Switch HDMI ports on back of </a:t>
            </a: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micro PC</a:t>
            </a:r>
            <a:endParaRPr sz="141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8589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7"/>
              <a:buFont typeface="Lato"/>
              <a:buChar char="○"/>
            </a:pP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If this fixes the issue it is a </a:t>
            </a: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micro PC</a:t>
            </a:r>
            <a:r>
              <a:rPr lang="en" sz="141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issue, contact your TST and submit support ticket with the district for the PC.</a:t>
            </a:r>
            <a:endParaRPr sz="141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6150" y="253313"/>
            <a:ext cx="1142702" cy="81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438" y="521675"/>
            <a:ext cx="925750" cy="447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>
            <p:ph type="title"/>
          </p:nvPr>
        </p:nvSpPr>
        <p:spPr>
          <a:xfrm>
            <a:off x="1297500" y="2472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Known Video Problem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1297500" y="996483"/>
            <a:ext cx="3943200" cy="1656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Known CT Issues: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“HDMI NO SIGNAL” or “Detecting”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CT Development Team is working on a fix for future firmware.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1297500" y="2818100"/>
            <a:ext cx="4614300" cy="18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Current Solution until firmware fix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Switch to Android then back to Hdmi 1 (if 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that's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the source the PC is on)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Power Cycle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Panel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Power Cycle PC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Unplug and Replug Hdmi cable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